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61" r:id="rId2"/>
    <p:sldId id="262" r:id="rId3"/>
    <p:sldId id="263" r:id="rId4"/>
    <p:sldId id="265" r:id="rId5"/>
    <p:sldId id="264" r:id="rId6"/>
    <p:sldId id="281" r:id="rId7"/>
    <p:sldId id="300" r:id="rId8"/>
    <p:sldId id="301" r:id="rId9"/>
    <p:sldId id="283" r:id="rId10"/>
    <p:sldId id="284" r:id="rId11"/>
    <p:sldId id="285" r:id="rId12"/>
    <p:sldId id="286" r:id="rId13"/>
    <p:sldId id="275" r:id="rId14"/>
    <p:sldId id="276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77" r:id="rId26"/>
    <p:sldId id="27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>
        <p:scale>
          <a:sx n="99" d="100"/>
          <a:sy n="99" d="100"/>
        </p:scale>
        <p:origin x="1088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5F39E-4824-F24E-818E-2E89D133CEFD}" type="datetimeFigureOut">
              <a:rPr lang="en-US" smtClean="0"/>
              <a:t>4/5/17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8DE90-19D5-F44F-80F2-D641BA2D7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82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AE6E8E1-5C04-4A13-A848-959761E224C2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F5E5A32-7B1F-4C18-B928-0606EFA80A1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E8E1-5C04-4A13-A848-959761E224C2}" type="datetimeFigureOut">
              <a:rPr lang="en-US" smtClean="0"/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5A32-7B1F-4C18-B928-0606EFA80A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E8E1-5C04-4A13-A848-959761E224C2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5A32-7B1F-4C18-B928-0606EFA80A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E8E1-5C04-4A13-A848-959761E224C2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5A32-7B1F-4C18-B928-0606EFA80A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E8E1-5C04-4A13-A848-959761E224C2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5A32-7B1F-4C18-B928-0606EFA80A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E8E1-5C04-4A13-A848-959761E224C2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5A32-7B1F-4C18-B928-0606EFA80A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E8E1-5C04-4A13-A848-959761E224C2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5A32-7B1F-4C18-B928-0606EFA80A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E8E1-5C04-4A13-A848-959761E224C2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5A32-7B1F-4C18-B928-0606EFA80A1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E8E1-5C04-4A13-A848-959761E224C2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5A32-7B1F-4C18-B928-0606EFA80A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E8E1-5C04-4A13-A848-959761E224C2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5A32-7B1F-4C18-B928-0606EFA80A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E8E1-5C04-4A13-A848-959761E224C2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5A32-7B1F-4C18-B928-0606EFA80A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E8E1-5C04-4A13-A848-959761E224C2}" type="datetimeFigureOut">
              <a:rPr lang="en-US" smtClean="0"/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5A32-7B1F-4C18-B928-0606EFA80A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E8E1-5C04-4A13-A848-959761E224C2}" type="datetimeFigureOut">
              <a:rPr lang="en-US" smtClean="0"/>
              <a:t>4/5/17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5A32-7B1F-4C18-B928-0606EFA80A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E8E1-5C04-4A13-A848-959761E224C2}" type="datetimeFigureOut">
              <a:rPr lang="en-US" smtClean="0"/>
              <a:t>4/5/17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5A32-7B1F-4C18-B928-0606EFA80A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E8E1-5C04-4A13-A848-959761E224C2}" type="datetimeFigureOut">
              <a:rPr lang="en-US" smtClean="0"/>
              <a:t>4/5/17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5A32-7B1F-4C18-B928-0606EFA80A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E8E1-5C04-4A13-A848-959761E224C2}" type="datetimeFigureOut">
              <a:rPr lang="en-US" smtClean="0"/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5A32-7B1F-4C18-B928-0606EFA80A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E8E1-5C04-4A13-A848-959761E224C2}" type="datetimeFigureOut">
              <a:rPr lang="en-US" smtClean="0"/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5A32-7B1F-4C18-B928-0606EFA80A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E6E8E1-5C04-4A13-A848-959761E224C2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F5E5A32-7B1F-4C18-B928-0606EFA80A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75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tiff"/><Relationship Id="rId5" Type="http://schemas.openxmlformats.org/officeDocument/2006/relationships/image" Target="../media/image15.tiff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tiff"/><Relationship Id="rId5" Type="http://schemas.openxmlformats.org/officeDocument/2006/relationships/image" Target="../media/image17.png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7.png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appium/appium-for-mac" TargetMode="External"/><Relationship Id="rId4" Type="http://schemas.openxmlformats.org/officeDocument/2006/relationships/hyperlink" Target="http://www.github.com/microsoft/winappdrive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ppium.io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9814" y="1964267"/>
            <a:ext cx="7640311" cy="2421464"/>
          </a:xfrm>
        </p:spPr>
        <p:txBody>
          <a:bodyPr>
            <a:noAutofit/>
          </a:bodyPr>
          <a:lstStyle/>
          <a:p>
            <a:r>
              <a:rPr lang="en-US" dirty="0" smtClean="0"/>
              <a:t>Automating Desktop Apps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Appium</a:t>
            </a:r>
            <a:r>
              <a:rPr lang="en-US" dirty="0" smtClean="0"/>
              <a:t> &amp; WebDriver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Selenium Conference 2017</a:t>
            </a:r>
            <a:br>
              <a:rPr lang="en-US" dirty="0" smtClean="0"/>
            </a:br>
            <a:r>
              <a:rPr lang="en-US" dirty="0" smtClean="0"/>
              <a:t>Austin, TX</a:t>
            </a:r>
          </a:p>
          <a:p>
            <a:endParaRPr lang="en-US" dirty="0"/>
          </a:p>
          <a:p>
            <a:r>
              <a:rPr lang="en-US" dirty="0" smtClean="0"/>
              <a:t>Dan Cuellar, Yosef </a:t>
            </a:r>
            <a:r>
              <a:rPr lang="en-US" dirty="0" err="1" smtClean="0"/>
              <a:t>Durr</a:t>
            </a:r>
            <a:r>
              <a:rPr lang="en-US" dirty="0" smtClean="0"/>
              <a:t> &amp; Stuart Russell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7" y="1047882"/>
            <a:ext cx="6934200" cy="158099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662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Lessons Learned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New devices and input types bring new </a:t>
            </a:r>
            <a:r>
              <a:rPr lang="en-US" sz="2800" strike="sngStrike" dirty="0" smtClean="0"/>
              <a:t>problems</a:t>
            </a:r>
            <a:r>
              <a:rPr lang="en-US" sz="2800" dirty="0" smtClean="0"/>
              <a:t> opportunities</a:t>
            </a:r>
          </a:p>
          <a:p>
            <a:pPr lvl="1"/>
            <a:r>
              <a:rPr lang="en-US" sz="1800" dirty="0" smtClean="0"/>
              <a:t>Multi touch, Pen, </a:t>
            </a:r>
            <a:r>
              <a:rPr lang="en-US" sz="1800" dirty="0" smtClean="0"/>
              <a:t>Dial</a:t>
            </a:r>
          </a:p>
          <a:p>
            <a:pPr lvl="1"/>
            <a:r>
              <a:rPr lang="en-US" sz="1800" dirty="0" smtClean="0"/>
              <a:t>Voice</a:t>
            </a:r>
            <a:endParaRPr lang="en-US" sz="1800" dirty="0" smtClean="0"/>
          </a:p>
          <a:p>
            <a:pPr lvl="1"/>
            <a:r>
              <a:rPr lang="en-US" sz="1800" dirty="0" smtClean="0"/>
              <a:t>Mixing inputs at same time</a:t>
            </a:r>
          </a:p>
          <a:p>
            <a:pPr lvl="1"/>
            <a:r>
              <a:rPr lang="en-US" sz="1800" dirty="0" smtClean="0"/>
              <a:t>HoloLens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285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PC fully featured</a:t>
            </a:r>
          </a:p>
          <a:p>
            <a:r>
              <a:rPr lang="en-US" sz="2800" dirty="0"/>
              <a:t>Appium Desktop integration</a:t>
            </a:r>
          </a:p>
          <a:p>
            <a:r>
              <a:rPr lang="en-US" sz="2800" dirty="0" smtClean="0"/>
              <a:t>Pen, Touch</a:t>
            </a:r>
            <a:endParaRPr lang="en-US" sz="2000" dirty="0"/>
          </a:p>
          <a:p>
            <a:r>
              <a:rPr lang="en-US" sz="2800" dirty="0" smtClean="0"/>
              <a:t>Mobile, Xbox</a:t>
            </a:r>
          </a:p>
          <a:p>
            <a:r>
              <a:rPr lang="en-US" sz="2800" dirty="0" smtClean="0"/>
              <a:t>The Open </a:t>
            </a:r>
            <a:r>
              <a:rPr lang="en-US" sz="2800" dirty="0"/>
              <a:t>S</a:t>
            </a:r>
            <a:r>
              <a:rPr lang="en-US" sz="2800" dirty="0" smtClean="0"/>
              <a:t>ource Question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1084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More Info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github.com/Microsoft/WinAppDriver</a:t>
            </a:r>
          </a:p>
          <a:p>
            <a:pPr marL="0" indent="0">
              <a:buNone/>
            </a:pPr>
            <a:r>
              <a:rPr lang="en-US" sz="2800" dirty="0" smtClean="0"/>
              <a:t>@</a:t>
            </a:r>
            <a:r>
              <a:rPr lang="en-US" sz="2800" dirty="0" err="1" smtClean="0"/>
              <a:t>yosefdurr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95509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5997" y="501040"/>
            <a:ext cx="5874707" cy="5874707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3313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Stuart Russell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Senior Software Engineer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361391"/>
            <a:ext cx="10131425" cy="3209956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0345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150" y="1773460"/>
            <a:ext cx="3482058" cy="348205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684809"/>
          </a:xfrm>
        </p:spPr>
        <p:txBody>
          <a:bodyPr/>
          <a:lstStyle/>
          <a:p>
            <a:r>
              <a:rPr lang="en-US" cap="none" dirty="0"/>
              <a:t>Appium for </a:t>
            </a:r>
            <a:r>
              <a:rPr lang="en-US" cap="none" dirty="0" smtClean="0"/>
              <a:t>Mac – overview</a:t>
            </a:r>
            <a:endParaRPr lang="en-US" cap="none" dirty="0"/>
          </a:p>
        </p:txBody>
      </p:sp>
      <p:sp>
        <p:nvSpPr>
          <p:cNvPr id="36" name="Rectangle 35"/>
          <p:cNvSpPr/>
          <p:nvPr/>
        </p:nvSpPr>
        <p:spPr>
          <a:xfrm>
            <a:off x="3260290" y="5546034"/>
            <a:ext cx="49824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 smtClean="0"/>
              <a:t>AppiumForMac.app  / macOS</a:t>
            </a:r>
          </a:p>
        </p:txBody>
      </p:sp>
    </p:spTree>
    <p:extLst>
      <p:ext uri="{BB962C8B-B14F-4D97-AF65-F5344CB8AC3E}">
        <p14:creationId xmlns:p14="http://schemas.microsoft.com/office/powerpoint/2010/main" val="89061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13" y="1773460"/>
            <a:ext cx="3482058" cy="348205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684809"/>
          </a:xfrm>
        </p:spPr>
        <p:txBody>
          <a:bodyPr/>
          <a:lstStyle/>
          <a:p>
            <a:r>
              <a:rPr lang="en-US" cap="none" dirty="0"/>
              <a:t>Appium for </a:t>
            </a:r>
            <a:r>
              <a:rPr lang="en-US" cap="none" dirty="0" smtClean="0"/>
              <a:t>Mac – overview</a:t>
            </a:r>
            <a:endParaRPr lang="en-US" cap="none" dirty="0"/>
          </a:p>
        </p:txBody>
      </p:sp>
      <p:sp>
        <p:nvSpPr>
          <p:cNvPr id="34" name="Rectangle 33"/>
          <p:cNvSpPr/>
          <p:nvPr/>
        </p:nvSpPr>
        <p:spPr>
          <a:xfrm>
            <a:off x="6225340" y="2209067"/>
            <a:ext cx="38924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 smtClean="0"/>
              <a:t>Proof </a:t>
            </a:r>
            <a:r>
              <a:rPr lang="en-US" sz="2800" dirty="0"/>
              <a:t>of concept </a:t>
            </a:r>
            <a:r>
              <a:rPr lang="en-US" sz="2800" dirty="0" smtClean="0"/>
              <a:t>for</a:t>
            </a:r>
          </a:p>
          <a:p>
            <a:pPr algn="ctr">
              <a:lnSpc>
                <a:spcPct val="150000"/>
              </a:lnSpc>
            </a:pPr>
            <a:r>
              <a:rPr lang="en-US" sz="2800" dirty="0" smtClean="0"/>
              <a:t> </a:t>
            </a:r>
            <a:r>
              <a:rPr lang="en-US" sz="2800" dirty="0"/>
              <a:t>automating a </a:t>
            </a:r>
            <a:r>
              <a:rPr lang="en-US" sz="2800" dirty="0" smtClean="0"/>
              <a:t>macOS app</a:t>
            </a:r>
          </a:p>
          <a:p>
            <a:pPr algn="ctr">
              <a:lnSpc>
                <a:spcPct val="150000"/>
              </a:lnSpc>
            </a:pPr>
            <a:r>
              <a:rPr lang="en-US" sz="2800" dirty="0" smtClean="0"/>
              <a:t> </a:t>
            </a:r>
            <a:r>
              <a:rPr lang="en-US" sz="2800" dirty="0"/>
              <a:t>with </a:t>
            </a:r>
            <a:r>
              <a:rPr lang="en-US" sz="2800" dirty="0" smtClean="0"/>
              <a:t>the JSON wire</a:t>
            </a:r>
          </a:p>
          <a:p>
            <a:pPr algn="ctr">
              <a:lnSpc>
                <a:spcPct val="150000"/>
              </a:lnSpc>
            </a:pPr>
            <a:r>
              <a:rPr lang="en-US" sz="2800" dirty="0" smtClean="0"/>
              <a:t> </a:t>
            </a:r>
            <a:r>
              <a:rPr lang="en-US" sz="2800" dirty="0"/>
              <a:t>protocol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00" y="2879740"/>
            <a:ext cx="1621007" cy="16210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8084" y="5611075"/>
            <a:ext cx="3892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2013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978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684809"/>
          </a:xfrm>
        </p:spPr>
        <p:txBody>
          <a:bodyPr/>
          <a:lstStyle/>
          <a:p>
            <a:r>
              <a:rPr lang="en-US" cap="none" dirty="0"/>
              <a:t>Appium for </a:t>
            </a:r>
            <a:r>
              <a:rPr lang="en-US" cap="none" dirty="0" smtClean="0"/>
              <a:t>Mac – a WebDriver perspective</a:t>
            </a:r>
            <a:endParaRPr lang="en-US" cap="none" dirty="0"/>
          </a:p>
        </p:txBody>
      </p:sp>
      <p:sp>
        <p:nvSpPr>
          <p:cNvPr id="11" name="Rounded Rectangle 10"/>
          <p:cNvSpPr/>
          <p:nvPr/>
        </p:nvSpPr>
        <p:spPr>
          <a:xfrm>
            <a:off x="1389424" y="2224031"/>
            <a:ext cx="3108747" cy="31100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932532" y="2224031"/>
            <a:ext cx="3114003" cy="31100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47618" y="4117646"/>
            <a:ext cx="2182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JSON</a:t>
            </a:r>
            <a:endParaRPr lang="en-US" sz="2400" dirty="0"/>
          </a:p>
          <a:p>
            <a:pPr algn="ctr"/>
            <a:r>
              <a:rPr lang="en-US" sz="2400" dirty="0"/>
              <a:t>wire </a:t>
            </a:r>
            <a:r>
              <a:rPr lang="en-US" sz="2400" dirty="0" smtClean="0"/>
              <a:t>protocol</a:t>
            </a:r>
          </a:p>
          <a:p>
            <a:pPr algn="ctr"/>
            <a:r>
              <a:rPr lang="en-US" sz="2400" dirty="0" smtClean="0"/>
              <a:t>(HTTP REST API)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1508175" y="3178910"/>
            <a:ext cx="2887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WebDriver Client sends HTTP request and waits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7048035" y="3178909"/>
            <a:ext cx="2887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WebDriver Server takes action</a:t>
            </a:r>
          </a:p>
          <a:p>
            <a:pPr algn="ctr"/>
            <a:r>
              <a:rPr lang="en-US" sz="2400" dirty="0" smtClean="0"/>
              <a:t>and responds</a:t>
            </a:r>
            <a:endParaRPr lang="en-US" sz="2400" dirty="0"/>
          </a:p>
        </p:txBody>
      </p:sp>
      <p:sp>
        <p:nvSpPr>
          <p:cNvPr id="31" name="Right Arrow 30"/>
          <p:cNvSpPr/>
          <p:nvPr/>
        </p:nvSpPr>
        <p:spPr>
          <a:xfrm>
            <a:off x="4498170" y="3524882"/>
            <a:ext cx="2434361" cy="548640"/>
          </a:xfrm>
          <a:prstGeom prst="rightArrow">
            <a:avLst/>
          </a:prstGeom>
          <a:solidFill>
            <a:srgbClr val="6FA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684809"/>
          </a:xfrm>
        </p:spPr>
        <p:txBody>
          <a:bodyPr/>
          <a:lstStyle/>
          <a:p>
            <a:r>
              <a:rPr lang="en-US" cap="none" dirty="0"/>
              <a:t>Appium for </a:t>
            </a:r>
            <a:r>
              <a:rPr lang="en-US" cap="none" dirty="0" smtClean="0"/>
              <a:t>Mac – </a:t>
            </a:r>
            <a:r>
              <a:rPr lang="en-US" cap="none" dirty="0"/>
              <a:t>a WebDriver perspective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932532" y="2224031"/>
            <a:ext cx="3114003" cy="31100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14651" y="4117646"/>
            <a:ext cx="1848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JSON</a:t>
            </a:r>
            <a:endParaRPr lang="en-US" sz="2400" dirty="0"/>
          </a:p>
          <a:p>
            <a:pPr algn="ctr"/>
            <a:r>
              <a:rPr lang="en-US" sz="2400" dirty="0"/>
              <a:t>wire </a:t>
            </a:r>
            <a:r>
              <a:rPr lang="en-US" sz="2400" dirty="0" smtClean="0"/>
              <a:t>protocol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7048035" y="3178909"/>
            <a:ext cx="2887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WebDriver Server takes action</a:t>
            </a:r>
          </a:p>
          <a:p>
            <a:pPr algn="ctr"/>
            <a:r>
              <a:rPr lang="en-US" sz="2400" dirty="0" smtClean="0"/>
              <a:t>and responds</a:t>
            </a:r>
            <a:endParaRPr lang="en-US" sz="2400" dirty="0"/>
          </a:p>
        </p:txBody>
      </p:sp>
      <p:sp>
        <p:nvSpPr>
          <p:cNvPr id="31" name="Right Arrow 30"/>
          <p:cNvSpPr/>
          <p:nvPr/>
        </p:nvSpPr>
        <p:spPr>
          <a:xfrm>
            <a:off x="4498170" y="3524882"/>
            <a:ext cx="2434361" cy="548640"/>
          </a:xfrm>
          <a:prstGeom prst="rightArrow">
            <a:avLst/>
          </a:prstGeom>
          <a:solidFill>
            <a:srgbClr val="6FA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esting-selenium-examples-3-6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68" y="2129031"/>
            <a:ext cx="2299602" cy="332681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2677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ight Arrow 30"/>
          <p:cNvSpPr/>
          <p:nvPr/>
        </p:nvSpPr>
        <p:spPr>
          <a:xfrm>
            <a:off x="4498171" y="3524881"/>
            <a:ext cx="3446352" cy="548640"/>
          </a:xfrm>
          <a:prstGeom prst="rightArrow">
            <a:avLst/>
          </a:prstGeom>
          <a:solidFill>
            <a:srgbClr val="6FA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684809"/>
          </a:xfrm>
        </p:spPr>
        <p:txBody>
          <a:bodyPr/>
          <a:lstStyle/>
          <a:p>
            <a:r>
              <a:rPr lang="en-US" cap="none" dirty="0"/>
              <a:t>Appium for </a:t>
            </a:r>
            <a:r>
              <a:rPr lang="en-US" cap="none" dirty="0" smtClean="0"/>
              <a:t>Mac – a WebDriver perspective</a:t>
            </a:r>
            <a:endParaRPr lang="en-US" cap="none" dirty="0"/>
          </a:p>
        </p:txBody>
      </p:sp>
      <p:sp>
        <p:nvSpPr>
          <p:cNvPr id="27" name="TextBox 26"/>
          <p:cNvSpPr txBox="1"/>
          <p:nvPr/>
        </p:nvSpPr>
        <p:spPr>
          <a:xfrm>
            <a:off x="4814651" y="4117646"/>
            <a:ext cx="1848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JSON</a:t>
            </a:r>
            <a:endParaRPr lang="en-US" sz="2400" dirty="0"/>
          </a:p>
          <a:p>
            <a:pPr algn="ctr"/>
            <a:r>
              <a:rPr lang="en-US" sz="2400" dirty="0"/>
              <a:t>wire </a:t>
            </a:r>
            <a:r>
              <a:rPr lang="en-US" sz="2400" dirty="0" smtClean="0"/>
              <a:t>protocol</a:t>
            </a:r>
            <a:endParaRPr lang="en-US" sz="2400" dirty="0"/>
          </a:p>
        </p:txBody>
      </p:sp>
      <p:pic>
        <p:nvPicPr>
          <p:cNvPr id="9" name="Picture 8" descr="testing-selenium-examples-3-6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68" y="2129031"/>
            <a:ext cx="2299602" cy="3326815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2" name="Group 1"/>
          <p:cNvGrpSpPr/>
          <p:nvPr/>
        </p:nvGrpSpPr>
        <p:grpSpPr>
          <a:xfrm>
            <a:off x="5213276" y="2236662"/>
            <a:ext cx="2733221" cy="3174574"/>
            <a:chOff x="5213276" y="2236662"/>
            <a:chExt cx="2733221" cy="3174574"/>
          </a:xfrm>
        </p:grpSpPr>
        <p:sp>
          <p:nvSpPr>
            <p:cNvPr id="15" name="Rectangle 14"/>
            <p:cNvSpPr/>
            <p:nvPr/>
          </p:nvSpPr>
          <p:spPr bwMode="auto">
            <a:xfrm>
              <a:off x="5213276" y="3669425"/>
              <a:ext cx="1735227" cy="261307"/>
            </a:xfrm>
            <a:prstGeom prst="rect">
              <a:avLst/>
            </a:prstGeom>
            <a:solidFill>
              <a:srgbClr val="6FA2E8"/>
            </a:solidFill>
            <a:ln w="952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16200000">
              <a:off x="6520034" y="3734491"/>
              <a:ext cx="1108483" cy="247521"/>
            </a:xfrm>
            <a:prstGeom prst="rect">
              <a:avLst/>
            </a:prstGeom>
            <a:solidFill>
              <a:srgbClr val="6FA2E8"/>
            </a:solidFill>
            <a:ln w="952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7" name="Bent Arrow 16"/>
            <p:cNvSpPr/>
            <p:nvPr/>
          </p:nvSpPr>
          <p:spPr>
            <a:xfrm>
              <a:off x="6950514" y="2236662"/>
              <a:ext cx="995983" cy="1069101"/>
            </a:xfrm>
            <a:prstGeom prst="bentArrow">
              <a:avLst/>
            </a:prstGeom>
            <a:solidFill>
              <a:srgbClr val="6FA2E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Bent Arrow 17"/>
            <p:cNvSpPr/>
            <p:nvPr/>
          </p:nvSpPr>
          <p:spPr>
            <a:xfrm flipV="1">
              <a:off x="6948539" y="4342135"/>
              <a:ext cx="995983" cy="1069101"/>
            </a:xfrm>
            <a:prstGeom prst="bentArrow">
              <a:avLst/>
            </a:prstGeom>
            <a:solidFill>
              <a:srgbClr val="6FA2E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7944522" y="1782889"/>
            <a:ext cx="2431345" cy="1328901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Picture 22" descr="Screen Shot 2015-07-08 at 12.30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0" y="2074318"/>
            <a:ext cx="1072502" cy="781910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7951671" y="3158175"/>
            <a:ext cx="2431345" cy="1328901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4" name="Picture 23" descr="compass-3 (dragged)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03" y="3362009"/>
            <a:ext cx="992483" cy="992483"/>
          </a:xfrm>
          <a:prstGeom prst="rect">
            <a:avLst/>
          </a:prstGeom>
        </p:spPr>
      </p:pic>
      <p:pic>
        <p:nvPicPr>
          <p:cNvPr id="28" name="Picture 27" descr="Screen Shot 2015-07-08 at 12.30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029" y="3449604"/>
            <a:ext cx="1072502" cy="781910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7951606" y="4531600"/>
            <a:ext cx="2431345" cy="1328901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 descr="Screen Shot 2015-07-08 at 12.30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964" y="4811154"/>
            <a:ext cx="1072502" cy="781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946" y="1999325"/>
            <a:ext cx="913679" cy="913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1651" y="4748188"/>
            <a:ext cx="895724" cy="89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1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 smtClean="0"/>
              <a:t>In The Beginning</a:t>
            </a:r>
            <a:endParaRPr lang="en-US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804" y="1872282"/>
            <a:ext cx="9741422" cy="4334933"/>
          </a:xfrm>
        </p:spPr>
      </p:pic>
    </p:spTree>
    <p:extLst>
      <p:ext uri="{BB962C8B-B14F-4D97-AF65-F5344CB8AC3E}">
        <p14:creationId xmlns:p14="http://schemas.microsoft.com/office/powerpoint/2010/main" val="54592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684809"/>
          </a:xfrm>
        </p:spPr>
        <p:txBody>
          <a:bodyPr/>
          <a:lstStyle/>
          <a:p>
            <a:r>
              <a:rPr lang="en-US" cap="none" dirty="0"/>
              <a:t>Appium for </a:t>
            </a:r>
            <a:r>
              <a:rPr lang="en-US" cap="none" dirty="0" smtClean="0"/>
              <a:t>Mac – </a:t>
            </a:r>
            <a:r>
              <a:rPr lang="en-US" cap="none" dirty="0"/>
              <a:t>a WebDriver perspective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14651" y="4117646"/>
            <a:ext cx="1848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JSON</a:t>
            </a:r>
            <a:endParaRPr lang="en-US" sz="2400" dirty="0"/>
          </a:p>
          <a:p>
            <a:pPr algn="ctr"/>
            <a:r>
              <a:rPr lang="en-US" sz="2400" dirty="0"/>
              <a:t>wire </a:t>
            </a:r>
            <a:r>
              <a:rPr lang="en-US" sz="2400" dirty="0" smtClean="0"/>
              <a:t>protocol</a:t>
            </a:r>
            <a:endParaRPr lang="en-US" sz="2400" dirty="0"/>
          </a:p>
        </p:txBody>
      </p:sp>
      <p:pic>
        <p:nvPicPr>
          <p:cNvPr id="9" name="Picture 8" descr="testing-selenium-examples-3-6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68" y="2129031"/>
            <a:ext cx="2299602" cy="3326815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Rectangle 14"/>
          <p:cNvSpPr/>
          <p:nvPr/>
        </p:nvSpPr>
        <p:spPr bwMode="auto">
          <a:xfrm>
            <a:off x="5213276" y="3669425"/>
            <a:ext cx="1735227" cy="261307"/>
          </a:xfrm>
          <a:prstGeom prst="rect">
            <a:avLst/>
          </a:prstGeom>
          <a:solidFill>
            <a:srgbClr val="6FA2E7"/>
          </a:solidFill>
          <a:ln w="9525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4498171" y="3524881"/>
            <a:ext cx="3446352" cy="548640"/>
          </a:xfrm>
          <a:prstGeom prst="rightArrow">
            <a:avLst/>
          </a:prstGeom>
          <a:solidFill>
            <a:srgbClr val="6FA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7951671" y="3158175"/>
            <a:ext cx="2431345" cy="1328901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135" y="3393893"/>
            <a:ext cx="881224" cy="881224"/>
          </a:xfrm>
          <a:prstGeom prst="rect">
            <a:avLst/>
          </a:prstGeom>
        </p:spPr>
      </p:pic>
      <p:pic>
        <p:nvPicPr>
          <p:cNvPr id="30" name="Picture 29" descr="Mac 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105" y="3312814"/>
            <a:ext cx="1068057" cy="10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0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684809"/>
          </a:xfrm>
        </p:spPr>
        <p:txBody>
          <a:bodyPr/>
          <a:lstStyle/>
          <a:p>
            <a:r>
              <a:rPr lang="en-US" cap="none" dirty="0"/>
              <a:t>Appium for </a:t>
            </a:r>
            <a:r>
              <a:rPr lang="en-US" cap="none" dirty="0" smtClean="0"/>
              <a:t>Mac – </a:t>
            </a:r>
            <a:r>
              <a:rPr lang="en-US" cap="none" dirty="0"/>
              <a:t>a WebDriver perspective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14651" y="4117646"/>
            <a:ext cx="1848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JSON</a:t>
            </a:r>
            <a:endParaRPr lang="en-US" sz="2400" dirty="0"/>
          </a:p>
          <a:p>
            <a:pPr algn="ctr"/>
            <a:r>
              <a:rPr lang="en-US" sz="2400" dirty="0"/>
              <a:t>wire </a:t>
            </a:r>
            <a:r>
              <a:rPr lang="en-US" sz="2400" dirty="0" smtClean="0"/>
              <a:t>protocol</a:t>
            </a:r>
            <a:endParaRPr lang="en-US" sz="2400" dirty="0"/>
          </a:p>
        </p:txBody>
      </p:sp>
      <p:pic>
        <p:nvPicPr>
          <p:cNvPr id="9" name="Picture 8" descr="testing-selenium-examples-3-6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68" y="2129031"/>
            <a:ext cx="2299602" cy="3326815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2" name="Group 1"/>
          <p:cNvGrpSpPr/>
          <p:nvPr/>
        </p:nvGrpSpPr>
        <p:grpSpPr>
          <a:xfrm>
            <a:off x="5213276" y="2236662"/>
            <a:ext cx="2733221" cy="3174573"/>
            <a:chOff x="5213276" y="2236662"/>
            <a:chExt cx="2733221" cy="3174573"/>
          </a:xfrm>
        </p:grpSpPr>
        <p:sp>
          <p:nvSpPr>
            <p:cNvPr id="15" name="Rectangle 14"/>
            <p:cNvSpPr/>
            <p:nvPr/>
          </p:nvSpPr>
          <p:spPr bwMode="auto">
            <a:xfrm>
              <a:off x="5213276" y="3669425"/>
              <a:ext cx="1735227" cy="261307"/>
            </a:xfrm>
            <a:prstGeom prst="rect">
              <a:avLst/>
            </a:prstGeom>
            <a:solidFill>
              <a:srgbClr val="6FA2E7"/>
            </a:solidFill>
            <a:ln w="952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16200000">
              <a:off x="6520034" y="3734491"/>
              <a:ext cx="1108483" cy="247521"/>
            </a:xfrm>
            <a:prstGeom prst="rect">
              <a:avLst/>
            </a:prstGeom>
            <a:solidFill>
              <a:srgbClr val="6FA2E7"/>
            </a:solidFill>
            <a:ln w="952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7" name="Bent Arrow 16"/>
            <p:cNvSpPr/>
            <p:nvPr/>
          </p:nvSpPr>
          <p:spPr>
            <a:xfrm>
              <a:off x="6950514" y="2236662"/>
              <a:ext cx="995983" cy="1069101"/>
            </a:xfrm>
            <a:prstGeom prst="bentArrow">
              <a:avLst/>
            </a:prstGeom>
            <a:solidFill>
              <a:srgbClr val="6FA2E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Bent Arrow 17"/>
            <p:cNvSpPr/>
            <p:nvPr/>
          </p:nvSpPr>
          <p:spPr>
            <a:xfrm flipV="1">
              <a:off x="6958813" y="4342134"/>
              <a:ext cx="956271" cy="1069101"/>
            </a:xfrm>
            <a:prstGeom prst="bentArrow">
              <a:avLst/>
            </a:prstGeom>
            <a:solidFill>
              <a:srgbClr val="6FA2E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Right Arrow 30"/>
          <p:cNvSpPr/>
          <p:nvPr/>
        </p:nvSpPr>
        <p:spPr>
          <a:xfrm>
            <a:off x="4498171" y="3524881"/>
            <a:ext cx="2699865" cy="548640"/>
          </a:xfrm>
          <a:prstGeom prst="rightArrow">
            <a:avLst>
              <a:gd name="adj1" fmla="val 50000"/>
              <a:gd name="adj2" fmla="val 0"/>
            </a:avLst>
          </a:prstGeom>
          <a:solidFill>
            <a:srgbClr val="6FA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944522" y="1782889"/>
            <a:ext cx="2431345" cy="1328901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Picture 22" descr="Screen Shot 2015-07-08 at 12.30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0" y="2074318"/>
            <a:ext cx="1072502" cy="781910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7951606" y="4531600"/>
            <a:ext cx="2431345" cy="1328901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208" y="4764619"/>
            <a:ext cx="862862" cy="8628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946" y="1999325"/>
            <a:ext cx="913679" cy="913679"/>
          </a:xfrm>
          <a:prstGeom prst="rect">
            <a:avLst/>
          </a:prstGeom>
        </p:spPr>
      </p:pic>
      <p:pic>
        <p:nvPicPr>
          <p:cNvPr id="32" name="Picture 31" descr="Mac O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194" y="4674364"/>
            <a:ext cx="1068057" cy="10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684809"/>
          </a:xfrm>
        </p:spPr>
        <p:txBody>
          <a:bodyPr/>
          <a:lstStyle/>
          <a:p>
            <a:r>
              <a:rPr lang="en-US" cap="none" dirty="0"/>
              <a:t>Appium for </a:t>
            </a:r>
            <a:r>
              <a:rPr lang="en-US" cap="none" dirty="0" smtClean="0"/>
              <a:t>Mac – You can’t get there from here</a:t>
            </a:r>
            <a:endParaRPr lang="en-US" cap="none" dirty="0"/>
          </a:p>
        </p:txBody>
      </p:sp>
      <p:sp>
        <p:nvSpPr>
          <p:cNvPr id="27" name="TextBox 26"/>
          <p:cNvSpPr txBox="1"/>
          <p:nvPr/>
        </p:nvSpPr>
        <p:spPr>
          <a:xfrm>
            <a:off x="4814651" y="4117646"/>
            <a:ext cx="1848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JSON</a:t>
            </a:r>
            <a:endParaRPr lang="en-US" sz="2400" dirty="0"/>
          </a:p>
          <a:p>
            <a:pPr algn="ctr"/>
            <a:r>
              <a:rPr lang="en-US" sz="2400" dirty="0"/>
              <a:t>wire </a:t>
            </a:r>
            <a:r>
              <a:rPr lang="en-US" sz="2400" dirty="0" smtClean="0"/>
              <a:t>protocol</a:t>
            </a:r>
            <a:endParaRPr lang="en-US" sz="2400" dirty="0"/>
          </a:p>
        </p:txBody>
      </p:sp>
      <p:pic>
        <p:nvPicPr>
          <p:cNvPr id="9" name="Picture 8" descr="testing-selenium-examples-3-6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68" y="2129031"/>
            <a:ext cx="2299602" cy="3326815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2" name="Group 1"/>
          <p:cNvGrpSpPr/>
          <p:nvPr/>
        </p:nvGrpSpPr>
        <p:grpSpPr>
          <a:xfrm>
            <a:off x="5213276" y="2236662"/>
            <a:ext cx="2733221" cy="3174574"/>
            <a:chOff x="5213276" y="2236662"/>
            <a:chExt cx="2733221" cy="3174574"/>
          </a:xfrm>
        </p:grpSpPr>
        <p:sp>
          <p:nvSpPr>
            <p:cNvPr id="15" name="Rectangle 14"/>
            <p:cNvSpPr/>
            <p:nvPr/>
          </p:nvSpPr>
          <p:spPr bwMode="auto">
            <a:xfrm>
              <a:off x="5213276" y="3669425"/>
              <a:ext cx="1735227" cy="261307"/>
            </a:xfrm>
            <a:prstGeom prst="rect">
              <a:avLst/>
            </a:prstGeom>
            <a:solidFill>
              <a:srgbClr val="6FA2E7"/>
            </a:solidFill>
            <a:ln w="952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16200000">
              <a:off x="6520034" y="3734491"/>
              <a:ext cx="1108483" cy="247521"/>
            </a:xfrm>
            <a:prstGeom prst="rect">
              <a:avLst/>
            </a:prstGeom>
            <a:solidFill>
              <a:srgbClr val="6FA2E7"/>
            </a:solidFill>
            <a:ln w="952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7" name="Bent Arrow 16"/>
            <p:cNvSpPr/>
            <p:nvPr/>
          </p:nvSpPr>
          <p:spPr>
            <a:xfrm>
              <a:off x="6950514" y="2236662"/>
              <a:ext cx="995983" cy="1069101"/>
            </a:xfrm>
            <a:prstGeom prst="bentArrow">
              <a:avLst/>
            </a:prstGeom>
            <a:solidFill>
              <a:srgbClr val="6FA2E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Bent Arrow 17"/>
            <p:cNvSpPr/>
            <p:nvPr/>
          </p:nvSpPr>
          <p:spPr>
            <a:xfrm flipV="1">
              <a:off x="6948539" y="4342135"/>
              <a:ext cx="995983" cy="1069101"/>
            </a:xfrm>
            <a:prstGeom prst="bentArrow">
              <a:avLst/>
            </a:prstGeom>
            <a:solidFill>
              <a:srgbClr val="6FA2E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Right Arrow 30"/>
          <p:cNvSpPr/>
          <p:nvPr/>
        </p:nvSpPr>
        <p:spPr>
          <a:xfrm>
            <a:off x="4498171" y="3524881"/>
            <a:ext cx="2699865" cy="548640"/>
          </a:xfrm>
          <a:prstGeom prst="rightArrow">
            <a:avLst>
              <a:gd name="adj1" fmla="val 50000"/>
              <a:gd name="adj2" fmla="val 0"/>
            </a:avLst>
          </a:prstGeom>
          <a:solidFill>
            <a:srgbClr val="6FA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944522" y="1782889"/>
            <a:ext cx="2431345" cy="1328901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951606" y="4531600"/>
            <a:ext cx="2431345" cy="1328901"/>
          </a:xfrm>
          <a:prstGeom prst="roundRect">
            <a:avLst/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Picture 22" descr="Screen Shot 2015-07-08 at 12.30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194" y="4805095"/>
            <a:ext cx="1072502" cy="78191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208" y="4764619"/>
            <a:ext cx="862862" cy="862862"/>
          </a:xfrm>
          <a:prstGeom prst="rect">
            <a:avLst/>
          </a:prstGeom>
        </p:spPr>
      </p:pic>
      <p:pic>
        <p:nvPicPr>
          <p:cNvPr id="29" name="Picture 28" descr="Mac O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074" y="1934478"/>
            <a:ext cx="1068057" cy="10433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946" y="1999325"/>
            <a:ext cx="913679" cy="9136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095220" y="4123612"/>
            <a:ext cx="130164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dirty="0" smtClean="0">
                <a:solidFill>
                  <a:srgbClr val="FF0000"/>
                </a:solidFill>
              </a:rPr>
              <a:t>X</a:t>
            </a:r>
            <a:endParaRPr lang="en-US" sz="13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1305" y="1363205"/>
            <a:ext cx="130164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dirty="0" smtClean="0">
                <a:solidFill>
                  <a:srgbClr val="FF0000"/>
                </a:solidFill>
              </a:rPr>
              <a:t>X</a:t>
            </a:r>
            <a:endParaRPr lang="en-US" sz="1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26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210840" y="1723847"/>
            <a:ext cx="4568504" cy="4203368"/>
            <a:chOff x="4210840" y="1723847"/>
            <a:chExt cx="4568504" cy="4203368"/>
          </a:xfrm>
        </p:grpSpPr>
        <p:sp>
          <p:nvSpPr>
            <p:cNvPr id="26" name="Rounded Rectangle 25"/>
            <p:cNvSpPr/>
            <p:nvPr/>
          </p:nvSpPr>
          <p:spPr>
            <a:xfrm>
              <a:off x="4210840" y="1723847"/>
              <a:ext cx="4568504" cy="4203368"/>
            </a:xfrm>
            <a:prstGeom prst="roundRect">
              <a:avLst>
                <a:gd name="adj" fmla="val 5084"/>
              </a:avLst>
            </a:prstGeom>
            <a:gradFill rotWithShape="1">
              <a:gsLst>
                <a:gs pos="0">
                  <a:srgbClr val="8064A2">
                    <a:tint val="100000"/>
                    <a:shade val="100000"/>
                    <a:satMod val="130000"/>
                  </a:srgbClr>
                </a:gs>
                <a:gs pos="100000">
                  <a:srgbClr val="8064A2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064A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" name="Picture 13" descr="OS X framework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4844" y="3173174"/>
              <a:ext cx="1099297" cy="955464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7480691" y="2467964"/>
              <a:ext cx="1244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PFAssistive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Framework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4612189" y="2255648"/>
              <a:ext cx="2194486" cy="657036"/>
            </a:xfrm>
            <a:prstGeom prst="roundRect">
              <a:avLst>
                <a:gd name="adj" fmla="val 11245"/>
              </a:avLst>
            </a:prstGeom>
            <a:solidFill>
              <a:schemeClr val="tx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28182" y="2402529"/>
              <a:ext cx="2194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</a:rPr>
                <a:t>CocoaHTTPServer</a:t>
              </a:r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4612189" y="3107549"/>
              <a:ext cx="2194486" cy="2463403"/>
            </a:xfrm>
            <a:prstGeom prst="roundRect">
              <a:avLst>
                <a:gd name="adj" fmla="val 3680"/>
              </a:avLst>
            </a:prstGeom>
            <a:solidFill>
              <a:schemeClr val="tx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20586" y="3882442"/>
              <a:ext cx="21944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WebDriver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  <a:r>
                <a:rPr lang="en-US" dirty="0" smtClean="0">
                  <a:solidFill>
                    <a:schemeClr val="bg1"/>
                  </a:solidFill>
                </a:rPr>
                <a:t>ommand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handlers</a:t>
              </a:r>
            </a:p>
            <a:p>
              <a:pPr algn="ctr"/>
              <a:endParaRPr lang="en-US" dirty="0" smtClean="0">
                <a:solidFill>
                  <a:schemeClr val="bg1"/>
                </a:solidFill>
              </a:endParaRPr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6810794" y="3376586"/>
              <a:ext cx="878778" cy="548640"/>
            </a:xfrm>
            <a:prstGeom prst="rightArrow">
              <a:avLst/>
            </a:prstGeom>
            <a:solidFill>
              <a:srgbClr val="6FA2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684809"/>
          </a:xfrm>
        </p:spPr>
        <p:txBody>
          <a:bodyPr/>
          <a:lstStyle/>
          <a:p>
            <a:r>
              <a:rPr lang="en-US" cap="none" dirty="0"/>
              <a:t>Appium for </a:t>
            </a:r>
            <a:r>
              <a:rPr lang="en-US" cap="none" dirty="0" smtClean="0"/>
              <a:t>Mac – a look inside</a:t>
            </a:r>
            <a:endParaRPr lang="en-US" cap="none" dirty="0"/>
          </a:p>
        </p:txBody>
      </p:sp>
      <p:sp>
        <p:nvSpPr>
          <p:cNvPr id="27" name="TextBox 26"/>
          <p:cNvSpPr txBox="1"/>
          <p:nvPr/>
        </p:nvSpPr>
        <p:spPr>
          <a:xfrm>
            <a:off x="3098822" y="2830259"/>
            <a:ext cx="1025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JSON</a:t>
            </a:r>
            <a:endParaRPr lang="en-US" dirty="0"/>
          </a:p>
          <a:p>
            <a:pPr algn="ctr"/>
            <a:r>
              <a:rPr lang="en-US" dirty="0"/>
              <a:t>w</a:t>
            </a:r>
            <a:r>
              <a:rPr lang="en-US" dirty="0" smtClean="0"/>
              <a:t>ire</a:t>
            </a:r>
          </a:p>
          <a:p>
            <a:pPr algn="ctr"/>
            <a:r>
              <a:rPr lang="en-US" dirty="0" smtClean="0"/>
              <a:t> protocol</a:t>
            </a:r>
            <a:endParaRPr lang="en-US" dirty="0"/>
          </a:p>
        </p:txBody>
      </p:sp>
      <p:pic>
        <p:nvPicPr>
          <p:cNvPr id="9" name="Picture 8" descr="testing-selenium-examples-3-63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38" y="2129031"/>
            <a:ext cx="2299602" cy="3326815"/>
          </a:xfrm>
          <a:prstGeom prst="rect">
            <a:avLst/>
          </a:prstGeom>
          <a:ln>
            <a:noFill/>
          </a:ln>
          <a:effectLst/>
        </p:spPr>
      </p:pic>
      <p:sp>
        <p:nvSpPr>
          <p:cNvPr id="31" name="Right Arrow 30"/>
          <p:cNvSpPr/>
          <p:nvPr/>
        </p:nvSpPr>
        <p:spPr>
          <a:xfrm>
            <a:off x="2978140" y="2313598"/>
            <a:ext cx="1622174" cy="548640"/>
          </a:xfrm>
          <a:prstGeom prst="rightArrow">
            <a:avLst/>
          </a:prstGeom>
          <a:solidFill>
            <a:srgbClr val="6FA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Mac 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525" y="3125009"/>
            <a:ext cx="1068057" cy="1043372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8514616" y="3396826"/>
            <a:ext cx="1888099" cy="548640"/>
          </a:xfrm>
          <a:prstGeom prst="rightArrow">
            <a:avLst/>
          </a:prstGeom>
          <a:solidFill>
            <a:srgbClr val="6FA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875879" y="2475581"/>
            <a:ext cx="1322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macOS</a:t>
            </a:r>
          </a:p>
          <a:p>
            <a:pPr algn="ctr"/>
            <a:r>
              <a:rPr lang="en-US" dirty="0" smtClean="0"/>
              <a:t>Accessibility</a:t>
            </a:r>
          </a:p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>
            <a:off x="6808683" y="4647471"/>
            <a:ext cx="3585635" cy="548640"/>
          </a:xfrm>
          <a:prstGeom prst="rightArrow">
            <a:avLst/>
          </a:prstGeom>
          <a:solidFill>
            <a:srgbClr val="6FA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909542" y="5122635"/>
            <a:ext cx="1255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macOS</a:t>
            </a:r>
          </a:p>
          <a:p>
            <a:pPr algn="ctr"/>
            <a:r>
              <a:rPr lang="en-US" dirty="0" smtClean="0"/>
              <a:t>mouse/</a:t>
            </a:r>
            <a:r>
              <a:rPr lang="en-US" dirty="0" err="1" smtClean="0"/>
              <a:t>kbd</a:t>
            </a:r>
            <a:endParaRPr lang="en-US" dirty="0" smtClean="0"/>
          </a:p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2715" y="4471674"/>
            <a:ext cx="1264682" cy="98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9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260" y="2493817"/>
            <a:ext cx="4468091" cy="1650671"/>
          </a:xfrm>
        </p:spPr>
        <p:txBody>
          <a:bodyPr>
            <a:noAutofit/>
          </a:bodyPr>
          <a:lstStyle/>
          <a:p>
            <a:r>
              <a:rPr lang="en-US" sz="12800" dirty="0" smtClean="0"/>
              <a:t>DEMO</a:t>
            </a:r>
            <a:endParaRPr lang="en-US" sz="12800" dirty="0"/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685801" y="609601"/>
            <a:ext cx="10131425" cy="68480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 smtClean="0"/>
              <a:t>Appium for Mac – in action!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76074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501038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spc="60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Questions?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5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More Info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300" y="2254470"/>
            <a:ext cx="10131425" cy="3994020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Website: </a:t>
            </a:r>
            <a:r>
              <a:rPr lang="en-US" sz="3600" dirty="0" smtClean="0">
                <a:hlinkClick r:id="rId2"/>
              </a:rPr>
              <a:t>http://www.appium.io</a:t>
            </a: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 smtClean="0"/>
          </a:p>
          <a:p>
            <a:r>
              <a:rPr lang="en-US" sz="3600" dirty="0" smtClean="0"/>
              <a:t>Forum: </a:t>
            </a:r>
            <a:r>
              <a:rPr lang="en-US" sz="3600" dirty="0" err="1" smtClean="0"/>
              <a:t>discuss.appium.io</a:t>
            </a: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 smtClean="0"/>
          </a:p>
          <a:p>
            <a:r>
              <a:rPr lang="en-US" sz="3600" dirty="0" smtClean="0">
                <a:hlinkClick r:id="rId3"/>
              </a:rPr>
              <a:t>http://www.github.com/appium/appium</a:t>
            </a:r>
            <a:endParaRPr lang="en-US" sz="3600" dirty="0" smtClean="0"/>
          </a:p>
          <a:p>
            <a:r>
              <a:rPr lang="en-US" sz="3200" dirty="0">
                <a:hlinkClick r:id="rId3"/>
              </a:rPr>
              <a:t>http://</a:t>
            </a:r>
            <a:r>
              <a:rPr lang="en-US" sz="3200" dirty="0" smtClean="0">
                <a:hlinkClick r:id="rId3"/>
              </a:rPr>
              <a:t>www.github.com/appium/appium-for-mac</a:t>
            </a:r>
            <a:endParaRPr lang="en-US" sz="3200" dirty="0" smtClean="0"/>
          </a:p>
          <a:p>
            <a:r>
              <a:rPr lang="en-US" sz="3200" dirty="0">
                <a:hlinkClick r:id="rId4"/>
              </a:rPr>
              <a:t>http://</a:t>
            </a:r>
            <a:r>
              <a:rPr lang="en-US" sz="3200" dirty="0" smtClean="0">
                <a:hlinkClick r:id="rId4"/>
              </a:rPr>
              <a:t>www.github.com/microsoft/winappdriver</a:t>
            </a:r>
            <a:endParaRPr lang="en-US" sz="2800" dirty="0" smtClean="0"/>
          </a:p>
          <a:p>
            <a:endParaRPr lang="en-US" sz="32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3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038860"/>
            <a:ext cx="6480048" cy="480060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0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TimeLine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Websites </a:t>
            </a:r>
            <a:r>
              <a:rPr lang="mr-IN" sz="2400" dirty="0" smtClean="0"/>
              <a:t>–</a:t>
            </a:r>
            <a:r>
              <a:rPr lang="en-US" sz="2400" dirty="0" smtClean="0"/>
              <a:t> 2004</a:t>
            </a:r>
          </a:p>
          <a:p>
            <a:pPr lvl="1"/>
            <a:r>
              <a:rPr lang="en-US" sz="2000" dirty="0" smtClean="0"/>
              <a:t>Selenium</a:t>
            </a:r>
          </a:p>
          <a:p>
            <a:pPr lvl="1"/>
            <a:r>
              <a:rPr lang="en-US" sz="2000" dirty="0" smtClean="0"/>
              <a:t>WebDriver</a:t>
            </a:r>
          </a:p>
          <a:p>
            <a:r>
              <a:rPr lang="en-US" sz="2400" dirty="0" smtClean="0"/>
              <a:t>Mobile Apps </a:t>
            </a:r>
            <a:r>
              <a:rPr lang="mr-IN" sz="2400" dirty="0" smtClean="0"/>
              <a:t>–</a:t>
            </a:r>
            <a:r>
              <a:rPr lang="en-US" sz="2400" dirty="0" smtClean="0"/>
              <a:t> 2011</a:t>
            </a:r>
          </a:p>
          <a:p>
            <a:pPr lvl="1"/>
            <a:r>
              <a:rPr lang="en-US" sz="2000" dirty="0" err="1" smtClean="0"/>
              <a:t>Appium</a:t>
            </a:r>
            <a:endParaRPr lang="en-US" sz="2000" dirty="0" smtClean="0"/>
          </a:p>
          <a:p>
            <a:r>
              <a:rPr lang="en-US" sz="2400" dirty="0" smtClean="0"/>
              <a:t>Desktop Apps </a:t>
            </a:r>
            <a:r>
              <a:rPr lang="mr-IN" sz="2400" dirty="0" smtClean="0"/>
              <a:t>–</a:t>
            </a:r>
            <a:r>
              <a:rPr lang="en-US" sz="2400" dirty="0" smtClean="0"/>
              <a:t> 2014</a:t>
            </a:r>
          </a:p>
          <a:p>
            <a:pPr lvl="1"/>
            <a:r>
              <a:rPr lang="en-US" sz="2000" dirty="0" err="1" smtClean="0"/>
              <a:t>WinAppDriver</a:t>
            </a:r>
            <a:endParaRPr lang="en-US" sz="2000" dirty="0" smtClean="0"/>
          </a:p>
          <a:p>
            <a:pPr lvl="1"/>
            <a:r>
              <a:rPr lang="en-US" sz="2000" dirty="0" err="1" smtClean="0"/>
              <a:t>Appium</a:t>
            </a:r>
            <a:r>
              <a:rPr lang="en-US" sz="2000" dirty="0" smtClean="0"/>
              <a:t> for Mac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513" y="299257"/>
            <a:ext cx="5059486" cy="629273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2821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THE Star-Driver VISION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675306" cy="3649133"/>
          </a:xfrm>
        </p:spPr>
        <p:txBody>
          <a:bodyPr>
            <a:noAutofit/>
          </a:bodyPr>
          <a:lstStyle/>
          <a:p>
            <a:r>
              <a:rPr lang="en-US" sz="3200" dirty="0" smtClean="0"/>
              <a:t>One protocol to automate everything</a:t>
            </a:r>
          </a:p>
          <a:p>
            <a:endParaRPr lang="en-US" sz="3200" dirty="0" smtClean="0"/>
          </a:p>
          <a:p>
            <a:r>
              <a:rPr lang="en-US" sz="3200" dirty="0" smtClean="0"/>
              <a:t>Continue generalizing the WebDriver specification</a:t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>Vendors will bring their own implementations of the protocol</a:t>
            </a:r>
          </a:p>
        </p:txBody>
      </p:sp>
    </p:spTree>
    <p:extLst>
      <p:ext uri="{BB962C8B-B14F-4D97-AF65-F5344CB8AC3E}">
        <p14:creationId xmlns:p14="http://schemas.microsoft.com/office/powerpoint/2010/main" val="19838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Yosef </a:t>
            </a:r>
            <a:r>
              <a:rPr lang="en-US" dirty="0" err="1" smtClean="0"/>
              <a:t>Durr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Senior Lead Program Manager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887372"/>
            <a:ext cx="10131425" cy="2157993"/>
          </a:xfrm>
        </p:spPr>
      </p:pic>
    </p:spTree>
    <p:extLst>
      <p:ext uri="{BB962C8B-B14F-4D97-AF65-F5344CB8AC3E}">
        <p14:creationId xmlns:p14="http://schemas.microsoft.com/office/powerpoint/2010/main" val="197790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WINAPPDRIVER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Embracing the Appium/Selenium architecture</a:t>
            </a:r>
          </a:p>
          <a:p>
            <a:pPr lvl="1"/>
            <a:r>
              <a:rPr lang="en-US" sz="1800" dirty="0" smtClean="0"/>
              <a:t>Open standards are </a:t>
            </a:r>
            <a:r>
              <a:rPr lang="en-US" sz="1800" b="1" dirty="0" smtClean="0"/>
              <a:t>required </a:t>
            </a:r>
            <a:r>
              <a:rPr lang="en-US" sz="1800" dirty="0" smtClean="0"/>
              <a:t>to enable the productivity we all desire</a:t>
            </a:r>
          </a:p>
          <a:p>
            <a:pPr lvl="1"/>
            <a:r>
              <a:rPr lang="en-US" sz="1800" dirty="0" smtClean="0"/>
              <a:t>Developed WinAppDriver for PC with this vision in mind</a:t>
            </a:r>
          </a:p>
          <a:p>
            <a:r>
              <a:rPr lang="en-US" sz="2400" dirty="0" smtClean="0"/>
              <a:t>Embracing the </a:t>
            </a:r>
            <a:r>
              <a:rPr lang="en-US" sz="2400" dirty="0" err="1" smtClean="0"/>
              <a:t>StarDriver</a:t>
            </a:r>
            <a:r>
              <a:rPr lang="en-US" sz="2400" dirty="0" smtClean="0"/>
              <a:t> vision</a:t>
            </a:r>
            <a:endParaRPr lang="en-US" sz="2400" dirty="0"/>
          </a:p>
          <a:p>
            <a:pPr lvl="1"/>
            <a:r>
              <a:rPr lang="en-US" sz="1800" dirty="0" smtClean="0"/>
              <a:t>One protocol to test all the things</a:t>
            </a:r>
          </a:p>
          <a:p>
            <a:pPr lvl="1"/>
            <a:r>
              <a:rPr lang="en-US" sz="1800" dirty="0" smtClean="0"/>
              <a:t>WinAppDriver for PC is the first but not </a:t>
            </a:r>
            <a:r>
              <a:rPr lang="en-US" sz="1800" dirty="0"/>
              <a:t>last device for </a:t>
            </a:r>
            <a:r>
              <a:rPr lang="en-US" sz="1800" dirty="0" smtClean="0"/>
              <a:t>WinAppDriver</a:t>
            </a:r>
          </a:p>
        </p:txBody>
      </p:sp>
    </p:spTree>
    <p:extLst>
      <p:ext uri="{BB962C8B-B14F-4D97-AF65-F5344CB8AC3E}">
        <p14:creationId xmlns:p14="http://schemas.microsoft.com/office/powerpoint/2010/main" val="207758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5260" y="2493817"/>
            <a:ext cx="4468091" cy="1650671"/>
          </a:xfrm>
        </p:spPr>
        <p:txBody>
          <a:bodyPr>
            <a:noAutofit/>
          </a:bodyPr>
          <a:lstStyle/>
          <a:p>
            <a:r>
              <a:rPr lang="en-US" sz="12800" dirty="0" smtClean="0"/>
              <a:t>DEMO</a:t>
            </a:r>
            <a:endParaRPr lang="en-US" sz="12800" dirty="0"/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685801" y="609601"/>
            <a:ext cx="10131425" cy="68480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 err="1" smtClean="0"/>
              <a:t>WinAppDriver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77299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WinAppDriver</a:t>
            </a:r>
            <a:r>
              <a:rPr lang="en-US" sz="4800" dirty="0" smtClean="0"/>
              <a:t> Today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Integrated with </a:t>
            </a:r>
            <a:r>
              <a:rPr lang="en-US" sz="2800" dirty="0" err="1"/>
              <a:t>Appium</a:t>
            </a:r>
            <a:endParaRPr lang="en-US" sz="2800" dirty="0"/>
          </a:p>
          <a:p>
            <a:pPr lvl="1"/>
            <a:r>
              <a:rPr lang="en-US" sz="2000" dirty="0" smtClean="0"/>
              <a:t>Works </a:t>
            </a:r>
            <a:r>
              <a:rPr lang="en-US" sz="2000" dirty="0"/>
              <a:t>with the grid</a:t>
            </a:r>
          </a:p>
          <a:p>
            <a:r>
              <a:rPr lang="en-US" sz="2800" dirty="0" smtClean="0"/>
              <a:t>C</a:t>
            </a:r>
            <a:r>
              <a:rPr lang="en-US" sz="2800" dirty="0"/>
              <a:t># .Net Driver includes a Windows </a:t>
            </a:r>
            <a:r>
              <a:rPr lang="en-US" sz="2800" dirty="0" smtClean="0"/>
              <a:t>class</a:t>
            </a:r>
          </a:p>
          <a:p>
            <a:r>
              <a:rPr lang="en-US" sz="2800" dirty="0" smtClean="0"/>
              <a:t>Works with many languages and test runners</a:t>
            </a:r>
          </a:p>
          <a:p>
            <a:r>
              <a:rPr lang="en-US" sz="2800" dirty="0" smtClean="0"/>
              <a:t>Multiple </a:t>
            </a:r>
            <a:r>
              <a:rPr lang="en-US" sz="2800" dirty="0"/>
              <a:t>ways to query for elements</a:t>
            </a:r>
          </a:p>
          <a:p>
            <a:pPr lvl="1"/>
            <a:r>
              <a:rPr lang="en-US" sz="2400" dirty="0" err="1"/>
              <a:t>Xpath</a:t>
            </a:r>
            <a:r>
              <a:rPr lang="en-US" sz="2400" dirty="0"/>
              <a:t>, </a:t>
            </a:r>
            <a:r>
              <a:rPr lang="en-US" sz="2400" dirty="0" err="1"/>
              <a:t>AutomationID</a:t>
            </a:r>
            <a:r>
              <a:rPr lang="en-US" sz="2400" dirty="0"/>
              <a:t>, Name, etc.</a:t>
            </a:r>
          </a:p>
          <a:p>
            <a:r>
              <a:rPr lang="en-US" sz="2800" dirty="0"/>
              <a:t>Almost out of Beta </a:t>
            </a:r>
          </a:p>
          <a:p>
            <a:pPr lvl="1"/>
            <a:r>
              <a:rPr lang="en-US" sz="2000" dirty="0" smtClean="0"/>
              <a:t>A </a:t>
            </a:r>
            <a:r>
              <a:rPr lang="en-US" sz="2000" dirty="0"/>
              <a:t>few API needs and perf\bugs we need to address first</a:t>
            </a:r>
          </a:p>
        </p:txBody>
      </p:sp>
    </p:spTree>
    <p:extLst>
      <p:ext uri="{BB962C8B-B14F-4D97-AF65-F5344CB8AC3E}">
        <p14:creationId xmlns:p14="http://schemas.microsoft.com/office/powerpoint/2010/main" val="112572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Lessons Learned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Multiple Windows</a:t>
            </a:r>
          </a:p>
          <a:p>
            <a:pPr lvl="1"/>
            <a:r>
              <a:rPr lang="en-US" sz="1800" dirty="0" smtClean="0"/>
              <a:t>Interaction with system Windows</a:t>
            </a:r>
          </a:p>
          <a:p>
            <a:pPr lvl="1"/>
            <a:r>
              <a:rPr lang="en-US" sz="1800" dirty="0" smtClean="0"/>
              <a:t>Interaction with popups</a:t>
            </a:r>
          </a:p>
          <a:p>
            <a:pPr lvl="1"/>
            <a:r>
              <a:rPr lang="en-US" sz="1800" dirty="0" smtClean="0"/>
              <a:t>Current support is not ideal:  Can require creating a “root” session.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731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133</TotalTime>
  <Words>382</Words>
  <Application>Microsoft Macintosh PowerPoint</Application>
  <PresentationFormat>Widescreen</PresentationFormat>
  <Paragraphs>144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Calibri Light</vt:lpstr>
      <vt:lpstr>Mangal</vt:lpstr>
      <vt:lpstr>Verdana</vt:lpstr>
      <vt:lpstr>Arial</vt:lpstr>
      <vt:lpstr>Celestial</vt:lpstr>
      <vt:lpstr>Automating Desktop Apps With Appium &amp; WebDriver</vt:lpstr>
      <vt:lpstr>In The Beginning</vt:lpstr>
      <vt:lpstr>TimeLine</vt:lpstr>
      <vt:lpstr>THE Star-Driver VISION</vt:lpstr>
      <vt:lpstr>Yosef Durr Senior Lead Program Manager</vt:lpstr>
      <vt:lpstr>WINAPPDRIVER</vt:lpstr>
      <vt:lpstr>DEMO</vt:lpstr>
      <vt:lpstr>WinAppDriver Today</vt:lpstr>
      <vt:lpstr>Lessons Learned</vt:lpstr>
      <vt:lpstr>Lessons Learned</vt:lpstr>
      <vt:lpstr>Roadmap</vt:lpstr>
      <vt:lpstr>More Info</vt:lpstr>
      <vt:lpstr>PowerPoint Presentation</vt:lpstr>
      <vt:lpstr>Stuart Russell Senior Software Engineer</vt:lpstr>
      <vt:lpstr>Appium for Mac – overview</vt:lpstr>
      <vt:lpstr>Appium for Mac – overview</vt:lpstr>
      <vt:lpstr>Appium for Mac – a WebDriver perspective</vt:lpstr>
      <vt:lpstr>Appium for Mac – a WebDriver perspective</vt:lpstr>
      <vt:lpstr>Appium for Mac – a WebDriver perspective</vt:lpstr>
      <vt:lpstr>Appium for Mac – a WebDriver perspective</vt:lpstr>
      <vt:lpstr>Appium for Mac – a WebDriver perspective</vt:lpstr>
      <vt:lpstr>Appium for Mac – You can’t get there from here</vt:lpstr>
      <vt:lpstr>Appium for Mac – a look inside</vt:lpstr>
      <vt:lpstr>DEMO</vt:lpstr>
      <vt:lpstr>PowerPoint Presentation</vt:lpstr>
      <vt:lpstr>More Info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Desktop App UI Testing</dc:title>
  <dc:creator>Yosef Durr</dc:creator>
  <cp:lastModifiedBy>Russell, Stuart</cp:lastModifiedBy>
  <cp:revision>55</cp:revision>
  <dcterms:created xsi:type="dcterms:W3CDTF">2017-03-02T18:48:42Z</dcterms:created>
  <dcterms:modified xsi:type="dcterms:W3CDTF">2017-04-05T18:36:03Z</dcterms:modified>
</cp:coreProperties>
</file>